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5814"/>
  </p:normalViewPr>
  <p:slideViewPr>
    <p:cSldViewPr snapToGrid="0" snapToObjects="1">
      <p:cViewPr varScale="1">
        <p:scale>
          <a:sx n="120" d="100"/>
          <a:sy n="120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95C1C-0278-D44B-A7D5-A7A6E5FD7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CDD3D-3DB7-0441-899E-D9169B078E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62C8D-FE28-1445-9256-A9CA38617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D3D6E-B92D-F649-9FE3-B95D745DA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7A254-33B3-494E-A5E5-3430DFB1E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51E9C-6ECE-074F-B0B6-0E8DBC470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B1DEC-28A8-3A4A-B020-AC2D92B76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A8C1-CD20-124E-A84E-401B35BBB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89FBB-176B-6841-9662-27773D6E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DEADA-1BBD-8E4A-9DBD-BD3286D4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5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2F42B-CE49-924D-B6DC-E5DF80428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8EC58-B6B0-5F43-9155-FCAB846BE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3298A-57F6-9C46-9F03-7B4751FC3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6DEB2-AACA-7141-B3FC-577CA6C60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0A232-D9D1-CB44-84B9-578FF4993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2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93767-061E-0E4A-B189-62E380054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E9E36-017E-4345-AAA8-3E1B6E83B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D96F2-57FB-C947-9908-6202368A8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E697B-B45A-9E49-9B4E-890453F8B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997A8-E76F-B148-AC7E-3AE1BC4BA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8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087B5-9349-D54E-9FD4-F7EE9CE2F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4B555-5927-B54A-ADD0-18908126D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B1AC1-3ADA-754D-979F-030994415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97D7D-E82B-D740-9987-50948BE4C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89A9D-D950-B745-814B-B5464BC8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3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66CFE-EBFB-FF42-BF5E-5D63928E3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CE78F-1853-CB49-9E82-B2DD040DCA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A0418-CB64-C947-BE74-73A2C979A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F1D1D5-3F7F-734C-8A27-C43EF1534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2E619-DB60-E347-BE90-315C4FA4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31AAF-20C4-DE46-925E-A95033D74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4F90-CEED-D048-90F4-7B5EE42DB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1A349-B250-D946-888D-D326AACE3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A136B-CA8A-0643-A78E-8BEFA86EA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9FF1DB-AD54-B14E-B1B6-FC83878552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B62119-3E63-744E-B9A4-73A21D322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E85CA4-CBF7-184F-A94E-DA966A769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0E3712-CE2A-844E-85CF-55F498A21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7B970B-E7A8-954B-8233-32D4F570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5FE97-A139-2045-90DB-750CF112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1E9C0-37FA-4D4E-9A3A-42170A93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3100A-082C-804C-AC40-4A720166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DFFB2-D3C7-B740-8AED-527D18096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80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3D47AB-063F-0342-97F6-16547165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B45CE2-F7B8-5649-90CC-007535AB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1739E-25AF-5240-86DC-08E0A7458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9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5C8F2-DFA6-C140-B966-DB516D92D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05A83-3EB9-A34B-9AE5-10425C4D1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661F82-EE6A-454A-9433-5302D1AF1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AC5DB1-381A-8E4E-B1DE-9BD618B1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9DFF4-8D5C-B74E-AFCF-7C4E53BCD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4C257-0B2F-2A4A-A06C-EEECAFA8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6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4D43C-CD30-504E-A9A5-2407CB519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D0E954-89FF-2748-B361-91917593EF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B29D60-DA6A-CF45-BD57-B8CE92976A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334774-E8C1-3043-9297-DC0F02AAC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01AFB-818A-AB4E-838A-17DB3397A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A1FF8-3216-3142-8F82-AA1066B0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6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17105F-DC57-0649-B32A-9FE36DDA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CB597-359E-1841-B8E3-E6A00A7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3A0EF-8586-9842-A103-241A92D9F5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5DEC9-9961-CA48-968F-5FF577BED0F3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C377D-6E8E-6F48-9A80-E785C50D8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D303-F72C-A04E-BC99-F82B99CE0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4288-7664-DA40-9FB8-597937601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2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21BD49-3E73-CE41-9B7F-3D88E6088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28283"/>
              </p:ext>
            </p:extLst>
          </p:nvPr>
        </p:nvGraphicFramePr>
        <p:xfrm>
          <a:off x="3003731" y="1871891"/>
          <a:ext cx="8440234" cy="75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293">
                  <a:extLst>
                    <a:ext uri="{9D8B030D-6E8A-4147-A177-3AD203B41FA5}">
                      <a16:colId xmlns:a16="http://schemas.microsoft.com/office/drawing/2014/main" val="850517030"/>
                    </a:ext>
                  </a:extLst>
                </a:gridCol>
                <a:gridCol w="218049">
                  <a:extLst>
                    <a:ext uri="{9D8B030D-6E8A-4147-A177-3AD203B41FA5}">
                      <a16:colId xmlns:a16="http://schemas.microsoft.com/office/drawing/2014/main" val="3547230292"/>
                    </a:ext>
                  </a:extLst>
                </a:gridCol>
                <a:gridCol w="281354">
                  <a:extLst>
                    <a:ext uri="{9D8B030D-6E8A-4147-A177-3AD203B41FA5}">
                      <a16:colId xmlns:a16="http://schemas.microsoft.com/office/drawing/2014/main" val="3374799695"/>
                    </a:ext>
                  </a:extLst>
                </a:gridCol>
                <a:gridCol w="292737">
                  <a:extLst>
                    <a:ext uri="{9D8B030D-6E8A-4147-A177-3AD203B41FA5}">
                      <a16:colId xmlns:a16="http://schemas.microsoft.com/office/drawing/2014/main" val="4195117202"/>
                    </a:ext>
                  </a:extLst>
                </a:gridCol>
                <a:gridCol w="293166">
                  <a:extLst>
                    <a:ext uri="{9D8B030D-6E8A-4147-A177-3AD203B41FA5}">
                      <a16:colId xmlns:a16="http://schemas.microsoft.com/office/drawing/2014/main" val="2071655966"/>
                    </a:ext>
                  </a:extLst>
                </a:gridCol>
                <a:gridCol w="267928">
                  <a:extLst>
                    <a:ext uri="{9D8B030D-6E8A-4147-A177-3AD203B41FA5}">
                      <a16:colId xmlns:a16="http://schemas.microsoft.com/office/drawing/2014/main" val="725804568"/>
                    </a:ext>
                  </a:extLst>
                </a:gridCol>
                <a:gridCol w="311425">
                  <a:extLst>
                    <a:ext uri="{9D8B030D-6E8A-4147-A177-3AD203B41FA5}">
                      <a16:colId xmlns:a16="http://schemas.microsoft.com/office/drawing/2014/main" val="1507682428"/>
                    </a:ext>
                  </a:extLst>
                </a:gridCol>
                <a:gridCol w="307126">
                  <a:extLst>
                    <a:ext uri="{9D8B030D-6E8A-4147-A177-3AD203B41FA5}">
                      <a16:colId xmlns:a16="http://schemas.microsoft.com/office/drawing/2014/main" val="1122288902"/>
                    </a:ext>
                  </a:extLst>
                </a:gridCol>
                <a:gridCol w="286187">
                  <a:extLst>
                    <a:ext uri="{9D8B030D-6E8A-4147-A177-3AD203B41FA5}">
                      <a16:colId xmlns:a16="http://schemas.microsoft.com/office/drawing/2014/main" val="1675036579"/>
                    </a:ext>
                  </a:extLst>
                </a:gridCol>
                <a:gridCol w="307126">
                  <a:extLst>
                    <a:ext uri="{9D8B030D-6E8A-4147-A177-3AD203B41FA5}">
                      <a16:colId xmlns:a16="http://schemas.microsoft.com/office/drawing/2014/main" val="1232579594"/>
                    </a:ext>
                  </a:extLst>
                </a:gridCol>
                <a:gridCol w="265246">
                  <a:extLst>
                    <a:ext uri="{9D8B030D-6E8A-4147-A177-3AD203B41FA5}">
                      <a16:colId xmlns:a16="http://schemas.microsoft.com/office/drawing/2014/main" val="2052901313"/>
                    </a:ext>
                  </a:extLst>
                </a:gridCol>
                <a:gridCol w="237325">
                  <a:extLst>
                    <a:ext uri="{9D8B030D-6E8A-4147-A177-3AD203B41FA5}">
                      <a16:colId xmlns:a16="http://schemas.microsoft.com/office/drawing/2014/main" val="2884218403"/>
                    </a:ext>
                  </a:extLst>
                </a:gridCol>
                <a:gridCol w="265246">
                  <a:extLst>
                    <a:ext uri="{9D8B030D-6E8A-4147-A177-3AD203B41FA5}">
                      <a16:colId xmlns:a16="http://schemas.microsoft.com/office/drawing/2014/main" val="1594258366"/>
                    </a:ext>
                  </a:extLst>
                </a:gridCol>
                <a:gridCol w="258266">
                  <a:extLst>
                    <a:ext uri="{9D8B030D-6E8A-4147-A177-3AD203B41FA5}">
                      <a16:colId xmlns:a16="http://schemas.microsoft.com/office/drawing/2014/main" val="4172980973"/>
                    </a:ext>
                  </a:extLst>
                </a:gridCol>
                <a:gridCol w="272226">
                  <a:extLst>
                    <a:ext uri="{9D8B030D-6E8A-4147-A177-3AD203B41FA5}">
                      <a16:colId xmlns:a16="http://schemas.microsoft.com/office/drawing/2014/main" val="4043785966"/>
                    </a:ext>
                  </a:extLst>
                </a:gridCol>
                <a:gridCol w="2943793">
                  <a:extLst>
                    <a:ext uri="{9D8B030D-6E8A-4147-A177-3AD203B41FA5}">
                      <a16:colId xmlns:a16="http://schemas.microsoft.com/office/drawing/2014/main" val="6683966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8741215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65273348"/>
                    </a:ext>
                  </a:extLst>
                </a:gridCol>
                <a:gridCol w="661181">
                  <a:extLst>
                    <a:ext uri="{9D8B030D-6E8A-4147-A177-3AD203B41FA5}">
                      <a16:colId xmlns:a16="http://schemas.microsoft.com/office/drawing/2014/main" val="2981933755"/>
                    </a:ext>
                  </a:extLst>
                </a:gridCol>
              </a:tblGrid>
              <a:tr h="378620">
                <a:tc>
                  <a:txBody>
                    <a:bodyPr/>
                    <a:lstStyle/>
                    <a:p>
                      <a:r>
                        <a:rPr lang="en-US" sz="1400" dirty="0"/>
                        <a:t>Cu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6790415"/>
                  </a:ext>
                </a:extLst>
              </a:tr>
              <a:tr h="378620">
                <a:tc>
                  <a:txBody>
                    <a:bodyPr/>
                    <a:lstStyle/>
                    <a:p>
                      <a:r>
                        <a:rPr lang="en-US" sz="1400" dirty="0"/>
                        <a:t>DTT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ourier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022465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4868B95-8FB1-854E-9BA4-6977937FF255}"/>
              </a:ext>
            </a:extLst>
          </p:cNvPr>
          <p:cNvSpPr/>
          <p:nvPr/>
        </p:nvSpPr>
        <p:spPr>
          <a:xfrm>
            <a:off x="2507563" y="3893814"/>
            <a:ext cx="6610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αFLAG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B42004-C67C-C840-A219-B4F422F43A9C}"/>
              </a:ext>
            </a:extLst>
          </p:cNvPr>
          <p:cNvSpPr txBox="1"/>
          <p:nvPr/>
        </p:nvSpPr>
        <p:spPr>
          <a:xfrm>
            <a:off x="8478859" y="3607411"/>
            <a:ext cx="797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complex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3141E86-C930-AE46-A713-CC4BFBA577D1}"/>
              </a:ext>
            </a:extLst>
          </p:cNvPr>
          <p:cNvCxnSpPr>
            <a:cxnSpLocks/>
          </p:cNvCxnSpPr>
          <p:nvPr/>
        </p:nvCxnSpPr>
        <p:spPr>
          <a:xfrm flipH="1">
            <a:off x="8275330" y="4470651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9E6525-85D4-D541-AC9C-2A2F432D81B8}"/>
              </a:ext>
            </a:extLst>
          </p:cNvPr>
          <p:cNvCxnSpPr>
            <a:cxnSpLocks/>
          </p:cNvCxnSpPr>
          <p:nvPr/>
        </p:nvCxnSpPr>
        <p:spPr>
          <a:xfrm flipH="1">
            <a:off x="8256324" y="3779996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DE00D6-D7A9-254B-8298-745DE4D7452A}"/>
              </a:ext>
            </a:extLst>
          </p:cNvPr>
          <p:cNvSpPr/>
          <p:nvPr/>
        </p:nvSpPr>
        <p:spPr>
          <a:xfrm>
            <a:off x="8450133" y="4244776"/>
            <a:ext cx="1350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sz="1400" dirty="0" err="1" smtClean="0"/>
              <a:t>cytTM-SpoIVFB</a:t>
            </a:r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19E46D-809C-6E4E-8E60-65F3C12E9AD1}"/>
              </a:ext>
            </a:extLst>
          </p:cNvPr>
          <p:cNvCxnSpPr>
            <a:cxnSpLocks/>
          </p:cNvCxnSpPr>
          <p:nvPr/>
        </p:nvCxnSpPr>
        <p:spPr>
          <a:xfrm flipH="1">
            <a:off x="8274931" y="3211576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A46611C-C916-DC48-A8CE-74DAB40B2D80}"/>
              </a:ext>
            </a:extLst>
          </p:cNvPr>
          <p:cNvSpPr/>
          <p:nvPr/>
        </p:nvSpPr>
        <p:spPr>
          <a:xfrm>
            <a:off x="8502712" y="3029476"/>
            <a:ext cx="1338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cytTM-SpoIVFB</a:t>
            </a:r>
            <a:endParaRPr lang="en-US" sz="1400" dirty="0"/>
          </a:p>
          <a:p>
            <a:r>
              <a:rPr lang="en-US" sz="1400" dirty="0"/>
              <a:t>dimer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4C5E81-9160-5346-977B-75A0F73417B3}"/>
              </a:ext>
            </a:extLst>
          </p:cNvPr>
          <p:cNvCxnSpPr>
            <a:cxnSpLocks/>
          </p:cNvCxnSpPr>
          <p:nvPr/>
        </p:nvCxnSpPr>
        <p:spPr>
          <a:xfrm>
            <a:off x="4337034" y="1175931"/>
            <a:ext cx="0" cy="139192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244DE-BC89-5B47-A741-75E0A0812D53}"/>
              </a:ext>
            </a:extLst>
          </p:cNvPr>
          <p:cNvCxnSpPr>
            <a:cxnSpLocks/>
          </p:cNvCxnSpPr>
          <p:nvPr/>
        </p:nvCxnSpPr>
        <p:spPr>
          <a:xfrm>
            <a:off x="5187304" y="1172124"/>
            <a:ext cx="0" cy="139192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BE6D543-0948-194F-BD65-A9724E82D599}"/>
              </a:ext>
            </a:extLst>
          </p:cNvPr>
          <p:cNvSpPr txBox="1"/>
          <p:nvPr/>
        </p:nvSpPr>
        <p:spPr>
          <a:xfrm>
            <a:off x="3606393" y="1343137"/>
            <a:ext cx="652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R231C</a:t>
            </a:r>
          </a:p>
          <a:p>
            <a:pPr algn="ctr"/>
            <a:r>
              <a:rPr lang="en-US" sz="1400" dirty="0"/>
              <a:t>E42C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A4A1F7-1701-3B4E-8E0C-6B64E7520CEB}"/>
              </a:ext>
            </a:extLst>
          </p:cNvPr>
          <p:cNvSpPr txBox="1"/>
          <p:nvPr/>
        </p:nvSpPr>
        <p:spPr>
          <a:xfrm>
            <a:off x="4429629" y="1343137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Y214C</a:t>
            </a:r>
          </a:p>
          <a:p>
            <a:pPr algn="ctr"/>
            <a:r>
              <a:rPr lang="en-US" sz="1400" dirty="0"/>
              <a:t>E42C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2E82AB-0883-EA41-A2E4-92C73C86B22C}"/>
              </a:ext>
            </a:extLst>
          </p:cNvPr>
          <p:cNvSpPr txBox="1"/>
          <p:nvPr/>
        </p:nvSpPr>
        <p:spPr>
          <a:xfrm>
            <a:off x="5333660" y="1337603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Y215C</a:t>
            </a:r>
          </a:p>
          <a:p>
            <a:pPr algn="ctr"/>
            <a:r>
              <a:rPr lang="en-US" sz="1400" dirty="0"/>
              <a:t>E42C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57BF36-0C26-9F44-83D4-AD5AB751CF38}"/>
              </a:ext>
            </a:extLst>
          </p:cNvPr>
          <p:cNvSpPr txBox="1"/>
          <p:nvPr/>
        </p:nvSpPr>
        <p:spPr>
          <a:xfrm>
            <a:off x="6185384" y="1348671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Y214C</a:t>
            </a:r>
          </a:p>
          <a:p>
            <a:pPr algn="ctr"/>
            <a:r>
              <a:rPr lang="en-US" sz="1400" dirty="0"/>
              <a:t>L41C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1B3E14-6901-684D-A655-D7C928EC3839}"/>
              </a:ext>
            </a:extLst>
          </p:cNvPr>
          <p:cNvSpPr txBox="1"/>
          <p:nvPr/>
        </p:nvSpPr>
        <p:spPr>
          <a:xfrm>
            <a:off x="6978119" y="1348671"/>
            <a:ext cx="643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Y214C</a:t>
            </a:r>
          </a:p>
          <a:p>
            <a:pPr algn="ctr"/>
            <a:r>
              <a:rPr lang="en-US" sz="1400" dirty="0"/>
              <a:t>L43C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7FD7EB8-F839-7447-B6C5-6E9387B46C1E}"/>
              </a:ext>
            </a:extLst>
          </p:cNvPr>
          <p:cNvCxnSpPr>
            <a:cxnSpLocks/>
          </p:cNvCxnSpPr>
          <p:nvPr/>
        </p:nvCxnSpPr>
        <p:spPr>
          <a:xfrm>
            <a:off x="6890950" y="1159809"/>
            <a:ext cx="0" cy="139192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DD3FBC-463B-6543-8334-B0167359DCFD}"/>
              </a:ext>
            </a:extLst>
          </p:cNvPr>
          <p:cNvCxnSpPr>
            <a:cxnSpLocks/>
          </p:cNvCxnSpPr>
          <p:nvPr/>
        </p:nvCxnSpPr>
        <p:spPr>
          <a:xfrm>
            <a:off x="6123141" y="1172124"/>
            <a:ext cx="0" cy="139192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A13B640-D6BB-DB41-B052-475C176D1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162" y="2511036"/>
            <a:ext cx="4854544" cy="318805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B8F9D7A-55B2-A049-AB22-D3E8B8169FB9}"/>
              </a:ext>
            </a:extLst>
          </p:cNvPr>
          <p:cNvCxnSpPr>
            <a:cxnSpLocks/>
          </p:cNvCxnSpPr>
          <p:nvPr/>
        </p:nvCxnSpPr>
        <p:spPr>
          <a:xfrm flipH="1">
            <a:off x="3516236" y="1175931"/>
            <a:ext cx="4474825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1A57776-9E73-0A4D-B62B-4A8DCFA81EC6}"/>
              </a:ext>
            </a:extLst>
          </p:cNvPr>
          <p:cNvSpPr txBox="1"/>
          <p:nvPr/>
        </p:nvSpPr>
        <p:spPr>
          <a:xfrm>
            <a:off x="3649674" y="847653"/>
            <a:ext cx="420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cytTM-SpoIVFB Y214C cross-links to Pro-</a:t>
            </a:r>
            <a:r>
              <a:rPr lang="en-US" sz="1400" dirty="0" err="1"/>
              <a:t>σ</a:t>
            </a:r>
            <a:r>
              <a:rPr lang="en-US" sz="1400" baseline="30000" dirty="0" err="1"/>
              <a:t>K</a:t>
            </a:r>
            <a:r>
              <a:rPr lang="en-US" sz="1400" dirty="0"/>
              <a:t>(1-127) L41C</a:t>
            </a:r>
          </a:p>
        </p:txBody>
      </p:sp>
    </p:spTree>
    <p:extLst>
      <p:ext uri="{BB962C8B-B14F-4D97-AF65-F5344CB8AC3E}">
        <p14:creationId xmlns:p14="http://schemas.microsoft.com/office/powerpoint/2010/main" val="329613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491333-44F6-4B44-A594-ED87C90640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E613C2-A0F1-4132-B815-1F8AAC729E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F974D0-8541-4380-B5DB-78917746B344}">
  <ds:schemaRefs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198a9f0d-948e-4f5a-af70-f6d2f30972cd"/>
    <ds:schemaRef ds:uri="0b01a07b-8d13-4cb5-9d22-6482227806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Kroos</cp:lastModifiedBy>
  <cp:revision>4</cp:revision>
  <dcterms:created xsi:type="dcterms:W3CDTF">2021-10-08T00:35:35Z</dcterms:created>
  <dcterms:modified xsi:type="dcterms:W3CDTF">2021-10-14T17:51:11Z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